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92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3399FF"/>
    <a:srgbClr val="108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50B2D-D71D-40DF-97B4-80BEA69A36C4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42C34-70CE-4D06-BC7C-17A4F92E7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4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098570-85A8-451E-AF18-FA25C3FB3C3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8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7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098570-85A8-451E-AF18-FA25C3FB3C3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9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4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098570-85A8-451E-AF18-FA25C3FB3C3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9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0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9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9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78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098570-85A8-451E-AF18-FA25C3FB3C3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9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1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8098570-85A8-451E-AF18-FA25C3FB3C3A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6253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17673-A929-4F95-AFDE-69CBABEA1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058" y="1865999"/>
            <a:ext cx="11171352" cy="899688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Лекция 1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B249F3F-8B2A-1D4C-A0BA-95C3E4721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432971"/>
              </p:ext>
            </p:extLst>
          </p:nvPr>
        </p:nvGraphicFramePr>
        <p:xfrm>
          <a:off x="3033488" y="3873260"/>
          <a:ext cx="6125024" cy="807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5024">
                  <a:extLst>
                    <a:ext uri="{9D8B030D-6E8A-4147-A177-3AD203B41FA5}">
                      <a16:colId xmlns:a16="http://schemas.microsoft.com/office/drawing/2014/main" val="2147742503"/>
                    </a:ext>
                  </a:extLst>
                </a:gridCol>
              </a:tblGrid>
              <a:tr h="400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в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генеративно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-состязательные нейронные сети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494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29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2AE48-0FC4-D64B-B2EE-64E73075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Схема </a:t>
            </a:r>
            <a:r>
              <a:rPr lang="ru-RU" dirty="0" err="1">
                <a:solidFill>
                  <a:srgbClr val="FFC000"/>
                </a:solidFill>
              </a:rPr>
              <a:t>генеративно</a:t>
            </a:r>
            <a:r>
              <a:rPr lang="ru-RU" dirty="0">
                <a:solidFill>
                  <a:srgbClr val="FFC000"/>
                </a:solidFill>
              </a:rPr>
              <a:t>-состязательных нейронных сетей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7BB8870-D29F-F2B4-B6A3-1C09E7DA6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0619" y="1844794"/>
            <a:ext cx="3979638" cy="49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5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B25BB-7158-CAB9-3269-EC6DE5C9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Схема </a:t>
            </a:r>
            <a:r>
              <a:rPr lang="ru-RU" dirty="0" err="1">
                <a:solidFill>
                  <a:srgbClr val="FFC000"/>
                </a:solidFill>
              </a:rPr>
              <a:t>генеративно</a:t>
            </a:r>
            <a:r>
              <a:rPr lang="ru-RU" dirty="0">
                <a:solidFill>
                  <a:srgbClr val="FFC000"/>
                </a:solidFill>
              </a:rPr>
              <a:t>-состязательных нейронных сетей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CBE81B-E754-10B1-A476-4986E258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422793" cy="3901127"/>
          </a:xfrm>
        </p:spPr>
        <p:txBody>
          <a:bodyPr/>
          <a:lstStyle/>
          <a:p>
            <a:r>
              <a:rPr lang="ru-RU" dirty="0"/>
              <a:t>Возьмите случайный реальный пример x из обучающего набора данных. </a:t>
            </a:r>
            <a:endParaRPr lang="en-US" dirty="0"/>
          </a:p>
          <a:p>
            <a:r>
              <a:rPr lang="ru-RU" dirty="0"/>
              <a:t>Получите новый случайный вектор шума z и, используя сеть генератора, синтезируйте фиктивный пример x*. </a:t>
            </a:r>
            <a:endParaRPr lang="en-US" dirty="0"/>
          </a:p>
          <a:p>
            <a:r>
              <a:rPr lang="ru-RU" dirty="0"/>
              <a:t>Используйте сеть дискриминатора для классификации x и x*. </a:t>
            </a:r>
            <a:endParaRPr lang="en-US" dirty="0"/>
          </a:p>
          <a:p>
            <a:r>
              <a:rPr lang="ru-RU" dirty="0"/>
              <a:t>Вычислите ошибки классификации и выполните обратное распространение общей ошибки для обновления весов и смещений дискриминатора, стремясь минимизировать ошибки классификации.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E7F4CC-6A81-5BD6-401F-A47F71E0A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017" y="2271623"/>
            <a:ext cx="5295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2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1A6FD-B5CB-5902-A387-D942D411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Схема </a:t>
            </a:r>
            <a:r>
              <a:rPr lang="ru-RU" dirty="0" err="1">
                <a:solidFill>
                  <a:srgbClr val="FFC000"/>
                </a:solidFill>
              </a:rPr>
              <a:t>генеративно</a:t>
            </a:r>
            <a:r>
              <a:rPr lang="ru-RU" dirty="0">
                <a:solidFill>
                  <a:srgbClr val="FFC000"/>
                </a:solidFill>
              </a:rPr>
              <a:t>-состязательных нейронных сетей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5BDF3-BD1C-785E-3EEB-C0C7CE591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017351" cy="3814862"/>
          </a:xfrm>
        </p:spPr>
        <p:txBody>
          <a:bodyPr/>
          <a:lstStyle/>
          <a:p>
            <a:r>
              <a:rPr lang="ru-RU" dirty="0"/>
              <a:t>Получите новый вектор случайного шума z и, используя сеть генератора, синтезируйте фиктивный пример x*. </a:t>
            </a:r>
            <a:endParaRPr lang="en-US" dirty="0"/>
          </a:p>
          <a:p>
            <a:r>
              <a:rPr lang="ru-RU" dirty="0"/>
              <a:t>Используйте сеть дискриминатора для классификации x*. </a:t>
            </a:r>
            <a:endParaRPr lang="en-US" dirty="0"/>
          </a:p>
          <a:p>
            <a:r>
              <a:rPr lang="ru-RU" dirty="0"/>
              <a:t>Вычислите ошибку классификации и распространите ошибку обратно, чтобы обновить веса и смещения генератора, стремясь максимизировать ошибки дискриминатора.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473442-5DD8-C8CD-FBF0-8111F11B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16289"/>
            <a:ext cx="5334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1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58448-56ED-02B4-D3B3-A413F06C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Обучение </a:t>
            </a:r>
            <a:r>
              <a:rPr lang="en-US" dirty="0">
                <a:solidFill>
                  <a:srgbClr val="FFC000"/>
                </a:solidFill>
              </a:rPr>
              <a:t>GAN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38B1EA-3B3B-7D66-2889-BB4E89451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2382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Возможно, вас интересует, когда следует остановить цикл обучения GAN. Точнее, как мы узнаем, когда GAN полностью обучен, чтобы определить соответствующее количество итераций обучения? </a:t>
            </a:r>
          </a:p>
          <a:p>
            <a:r>
              <a:rPr lang="ru-RU" dirty="0"/>
              <a:t>В случае обычной нейронной сети у нас обычно есть четкая цель, которую нужно достичь и измерить. Например, при обучении классификатора мы измеряем ошибку классификации на обучающем и </a:t>
            </a:r>
            <a:r>
              <a:rPr lang="ru-RU" dirty="0" err="1"/>
              <a:t>валидационном</a:t>
            </a:r>
            <a:r>
              <a:rPr lang="ru-RU" dirty="0"/>
              <a:t> наборах данных и останавливаем процесс, когда ошибка валидации начинает ухудшаться (чтобы избежать переобучения). </a:t>
            </a:r>
          </a:p>
          <a:p>
            <a:r>
              <a:rPr lang="ru-RU" dirty="0"/>
              <a:t>В GAN у двух сетей конкурирующие цели: когда одна сеть улучшается, другая ухудшается. Как определить, когда остановиться? Тем, кто знаком с теорией игр, эта ситуация может показаться игрой с нулевой суммой — ситуацией, в которой выигрыш одного игрока равен проигрышу другого. </a:t>
            </a:r>
          </a:p>
          <a:p>
            <a:r>
              <a:rPr lang="ru-RU" dirty="0"/>
              <a:t>Когда один игрок улучшает свои показатели на определенную величину, другой игрок ухудшается на ту же величину.</a:t>
            </a:r>
          </a:p>
          <a:p>
            <a:r>
              <a:rPr lang="ru-RU" dirty="0"/>
              <a:t> Во всех играх с нулевой суммой есть равновесие Нэша — точка, в которой ни один из игроков не может улучшить свое положение или выигрыш, изменив свои действия. </a:t>
            </a:r>
          </a:p>
          <a:p>
            <a:r>
              <a:rPr lang="ru-RU" dirty="0"/>
              <a:t>GAN достигает равновесия Нэша при выполнении следующих условий: Генератор создает поддельные примеры, неотличимые от реальных данных в обучающем наборе данных. Дискриминатор может в лучшем случае случайным образом угадать, является ли конкретный пример реальным или поддельным (то есть, сделать предположение 50/50 о том, является ли пример реальным).</a:t>
            </a:r>
          </a:p>
        </p:txBody>
      </p:sp>
    </p:spTree>
    <p:extLst>
      <p:ext uri="{BB962C8B-B14F-4D97-AF65-F5344CB8AC3E}">
        <p14:creationId xmlns:p14="http://schemas.microsoft.com/office/powerpoint/2010/main" val="219594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6A8EF-8F9C-EFD9-D6D5-DE668614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85104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Значимость </a:t>
            </a:r>
            <a:r>
              <a:rPr lang="en-US" dirty="0">
                <a:solidFill>
                  <a:srgbClr val="FFC000"/>
                </a:solidFill>
              </a:rPr>
              <a:t>GAN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2BCD0D-C9AF-04BD-CBC6-89A9510CF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111485"/>
            <a:ext cx="11029615" cy="418579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своего изобретения GAN-сети были признаны учеными и экспертами отрасли одним из наиболее значимых достижений в области глубокого обучения. Ян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директор по исследованиям в области ИИ в Facebook, даже заявил, что GAN-сети и их вариации — это «самая крутая идея в глубоком обучении за последние 20 лет». Эти ожидания вполне оправданы.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других достижений в машинном обучении, которые могут быть известны исследователям, но вызовут лишь недоуменный взгляд у всех остальных, GAN-сети захватили воображение исследователей и широкой публики. О них писали New York Times, BBC, Scientific American и многие другие известные СМИ. Действительно, именно один из этих захватывающих результатов, полученных с помощью GAN-сетей, вероятно, и побудил вас купить эту книгу.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Пожалуй, наиболее примечательной является способность GAN-сетей создавать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гиперреалистичные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изображения. Ни одно из лиц на рисунке не принадлежит реальному человеку;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поддельные, демонстрирующие способность GAN синтезировать изображения с фотореалистичным качеством. Лица были созданы с использованием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Progressive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одно замечательное достижение GAN — это перевод изображений. Подобно тому, как предложение можно перевести, скажем, с китайского на испанский, GAN могут переводить изображение из одной области в другую.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показано на рисунке, GAN могут превратить изображение лошади в изображение зебры и обратно, а фотографию — в картину в стиле Моне — и все это практически без какого-либо контроля и без каких-либо меток. </a:t>
            </a:r>
          </a:p>
        </p:txBody>
      </p:sp>
    </p:spTree>
    <p:extLst>
      <p:ext uri="{BB962C8B-B14F-4D97-AF65-F5344CB8AC3E}">
        <p14:creationId xmlns:p14="http://schemas.microsoft.com/office/powerpoint/2010/main" val="612346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B8334-8D84-0F5E-CA91-1721513B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67852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Изображения </a:t>
            </a:r>
            <a:r>
              <a:rPr lang="en-US" dirty="0">
                <a:solidFill>
                  <a:srgbClr val="FFC000"/>
                </a:solidFill>
              </a:rPr>
              <a:t>GAN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78634BA-DC86-B9CF-74D8-A30896A1A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050" y="2327858"/>
            <a:ext cx="68199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FE25E-6846-E05C-D4FF-9F76E365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93731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Изображения </a:t>
            </a:r>
            <a:r>
              <a:rPr lang="en-US" dirty="0">
                <a:solidFill>
                  <a:srgbClr val="FFC000"/>
                </a:solidFill>
              </a:rPr>
              <a:t>GAN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4AFFA3D-1A22-73B4-B966-EFA1642FE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878" y="2423468"/>
            <a:ext cx="61722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52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15823-CEB4-4002-B506-B34EB950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8923C-6D9B-49BC-9FB1-F4BE05825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205012"/>
            <a:ext cx="11029616" cy="392333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kk-KZ" sz="3600" dirty="0">
                <a:solidFill>
                  <a:srgbClr val="7030A0"/>
                </a:solidFill>
              </a:rPr>
              <a:t>СПАСИБО ЗА ВНИМАНИЕ</a:t>
            </a:r>
            <a:r>
              <a:rPr lang="en-US" sz="3600" dirty="0">
                <a:solidFill>
                  <a:srgbClr val="7030A0"/>
                </a:solidFill>
              </a:rPr>
              <a:t>!!!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9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FD40F-C14F-4541-A41E-F214E66A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72644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C000"/>
                </a:solidFill>
              </a:rPr>
              <a:t>Генеративно</a:t>
            </a:r>
            <a:r>
              <a:rPr lang="ru-RU" dirty="0">
                <a:solidFill>
                  <a:srgbClr val="FFC000"/>
                </a:solidFill>
              </a:rPr>
              <a:t>-состязательные нейронные сети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3CC53-DEF5-4617-80E2-E90FDD156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47" y="1961573"/>
            <a:ext cx="10954865" cy="309562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Ian Goodfellow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изобрёл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-состязательные сети (GAN). Эта техника позволила компьютерам генерировать реалистичные данные, используя не одну, а две отдельные нейронные сети. GAN не были первой компьютерной программой, используемой для генерации данных, но их результаты и универсальность выделяют их среди всех остальных. GAN достигли замечательных результатов, которые долгое время считались практически невозможными для искусственных систем, таких как способность генерировать поддельные изображения с качеством, близким к реальному миру, превращать каракули в изображение, похожее на фотографию, или превращать видеозапись лошади в бегущую зебру — и всё это без необходимости в огромных массивах тщательно размеченных обучающих данных.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1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9A83E-74B3-57C4-229C-48E06994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C000"/>
                </a:solidFill>
              </a:rPr>
              <a:t>Генеративно</a:t>
            </a:r>
            <a:r>
              <a:rPr lang="ru-RU" dirty="0">
                <a:solidFill>
                  <a:srgbClr val="FFC000"/>
                </a:solidFill>
              </a:rPr>
              <a:t>-состязательные нейронные сети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1EEBE-3605-5711-4A94-59E166B3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90793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Показательным примером того, насколько далеко продвинулась генерация машинных данных благодаря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-состязательным сетям (GAN), является синтез человеческих лиц.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0259D7-C9FE-DE0F-B5F9-D5C5FFEF6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15" y="3429000"/>
            <a:ext cx="8449854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4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D87BA-28E7-5A96-6E95-DA0D357AA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C000"/>
                </a:solidFill>
              </a:rPr>
              <a:t>Генеративно</a:t>
            </a:r>
            <a:r>
              <a:rPr lang="ru-RU" dirty="0">
                <a:solidFill>
                  <a:srgbClr val="FFC000"/>
                </a:solidFill>
              </a:rPr>
              <a:t>-состязательные нейронные сети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5400F2-1B18-1F92-4D41-118D173E0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Генеративные состязательные сети (GAN) — это класс методов машинного обучения, состоящий из двух одновременно обучаемых моделей: одна (генератор) обучена генерировать фиктивные данные, а другая (дискриминатор) обучена отличать фиктивные данные от реальных примеров.</a:t>
            </a:r>
          </a:p>
          <a:p>
            <a:r>
              <a:rPr lang="ru-RU" dirty="0"/>
              <a:t>Термин «состязательный» указывает на игровую, конкурентную динамику между двумя моделями, составляющими структуру GAN: генератором и дискриминатором. Цель генератора — создавать примеры, неотличимые от реальных данных в обучающем наборе. </a:t>
            </a:r>
          </a:p>
          <a:p>
            <a:r>
              <a:rPr lang="ru-RU" dirty="0"/>
              <a:t>В нашем примере это означает создание картин, которые выглядят точно так же, как работы да Винчи. Задача дискриминатора — отличать поддельные примеры, созданные генератором, от реальных примеров из обучающего набора данных. </a:t>
            </a:r>
          </a:p>
          <a:p>
            <a:r>
              <a:rPr lang="ru-RU" dirty="0"/>
              <a:t>В нашем примере дискриминатор играет роль искусствоведа, оценивающего подлинность картин, которые считаются работами да Винчи. Две сети постоянно пытаются перехитрить друг друга: чем лучше генератор создает убедительные данные, тем лучше дискриминатор должен отличать реальные примеры от поддельных.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28004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6F5A2-575A-15CF-FC11-3284B42B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Основы </a:t>
            </a:r>
            <a:r>
              <a:rPr lang="ru-RU" dirty="0" err="1">
                <a:solidFill>
                  <a:srgbClr val="FFC000"/>
                </a:solidFill>
              </a:rPr>
              <a:t>генеративно</a:t>
            </a:r>
            <a:r>
              <a:rPr lang="ru-RU" dirty="0">
                <a:solidFill>
                  <a:srgbClr val="FFC000"/>
                </a:solidFill>
              </a:rPr>
              <a:t>-состязательных нейронных сетей</a:t>
            </a:r>
            <a:endParaRPr lang="ru-KZ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9AF2C-0181-9B9A-8B38-4F1FE3373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3445862"/>
          </a:xfrm>
        </p:spPr>
        <p:txBody>
          <a:bodyPr>
            <a:normAutofit/>
          </a:bodyPr>
          <a:lstStyle/>
          <a:p>
            <a:r>
              <a:rPr lang="ru-RU" dirty="0"/>
              <a:t>Математические основы GAN сложны,</a:t>
            </a:r>
            <a:r>
              <a:rPr lang="en-US" dirty="0"/>
              <a:t> </a:t>
            </a:r>
            <a:r>
              <a:rPr lang="kk-KZ" dirty="0"/>
              <a:t>но аналогии из реального мира позволяют упростить понимание</a:t>
            </a:r>
            <a:r>
              <a:rPr lang="ru-RU" dirty="0"/>
              <a:t> GAN. Ранее мы обсуждали пример фальсификатора произведений искусства (</a:t>
            </a:r>
            <a:r>
              <a:rPr lang="en-US" dirty="0"/>
              <a:t>Generator</a:t>
            </a:r>
            <a:r>
              <a:rPr lang="ru-RU" dirty="0"/>
              <a:t>), пытающегося обмануть эксперта по искусству (</a:t>
            </a:r>
            <a:r>
              <a:rPr lang="en-US" dirty="0"/>
              <a:t>Discriminator</a:t>
            </a:r>
            <a:r>
              <a:rPr lang="ru-RU" dirty="0"/>
              <a:t>). Чем убедительнее поддельные картины, созданные фальсификатором, тем лучше эксперт по искусству должен уметь определять их подлинность. Это верно и в обратной ситуации: чем лучше эксперт по искусству определяет подлинность конкретной картины, тем больше усилий должен приложить фальсификатор, чтобы избежать разоблачения.</a:t>
            </a:r>
            <a:endParaRPr lang="en-US" dirty="0"/>
          </a:p>
          <a:p>
            <a:r>
              <a:rPr lang="kk-KZ" dirty="0"/>
              <a:t>Еще одно сравнение</a:t>
            </a:r>
            <a:r>
              <a:rPr lang="ru-RU" dirty="0"/>
              <a:t>, которое использует </a:t>
            </a:r>
            <a:r>
              <a:rPr lang="en-US" dirty="0"/>
              <a:t>Ian Goodfellow</a:t>
            </a:r>
            <a:r>
              <a:rPr lang="ru-RU" dirty="0"/>
              <a:t>, это метафора преступника (</a:t>
            </a:r>
            <a:r>
              <a:rPr lang="en-US" dirty="0"/>
              <a:t>Generator) </a:t>
            </a:r>
            <a:r>
              <a:rPr lang="kk-KZ" dirty="0"/>
              <a:t>и детектива </a:t>
            </a:r>
            <a:r>
              <a:rPr lang="ru-RU" dirty="0"/>
              <a:t>(</a:t>
            </a:r>
            <a:r>
              <a:rPr lang="en-US" dirty="0"/>
              <a:t>Discriminator), </a:t>
            </a:r>
            <a:r>
              <a:rPr lang="kk-KZ" dirty="0"/>
              <a:t>пытающегося его поймать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6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8FF8A-66A5-0D77-A5DD-E7A400AF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Основы </a:t>
            </a:r>
            <a:r>
              <a:rPr lang="ru-RU" dirty="0" err="1">
                <a:solidFill>
                  <a:srgbClr val="FFC000"/>
                </a:solidFill>
              </a:rPr>
              <a:t>генеративно</a:t>
            </a:r>
            <a:r>
              <a:rPr lang="ru-RU" dirty="0">
                <a:solidFill>
                  <a:srgbClr val="FFC000"/>
                </a:solidFill>
              </a:rPr>
              <a:t>-состязательных нейронных сетей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F2ADC-67AB-3505-A7C1-DAFECD4B9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Говоря более техническим языком, цель </a:t>
            </a:r>
            <a:r>
              <a:rPr lang="en-US" dirty="0"/>
              <a:t>Generator</a:t>
            </a:r>
            <a:r>
              <a:rPr lang="ru-RU" dirty="0"/>
              <a:t> — создавать примеры, которые точно передают характеристики обучающего набора данных, настолько точно, что сгенерированные им образцы выглядят неотличимыми от обучающих данных. </a:t>
            </a:r>
            <a:r>
              <a:rPr lang="en-US" dirty="0"/>
              <a:t>Generator</a:t>
            </a:r>
            <a:r>
              <a:rPr lang="ru-RU" dirty="0"/>
              <a:t> можно рассматривать как модель распознавания объектов в обратном порядке. Алгоритмы распознавания объектов изучают закономерности в изображениях, чтобы определить содержимое изображения. Вместо распознавания закономерностей </a:t>
            </a:r>
            <a:r>
              <a:rPr lang="en-US" dirty="0"/>
              <a:t>Generator</a:t>
            </a:r>
            <a:r>
              <a:rPr lang="ru-RU" dirty="0"/>
              <a:t> учится создавать их, по сути, с нуля; действительно, входными данными для </a:t>
            </a:r>
            <a:r>
              <a:rPr lang="en-US" dirty="0"/>
              <a:t>Generator </a:t>
            </a:r>
            <a:r>
              <a:rPr lang="ru-RU" dirty="0"/>
              <a:t>часто является не более чем вектор случайных чисел.</a:t>
            </a:r>
          </a:p>
          <a:p>
            <a:r>
              <a:rPr lang="en-US" dirty="0"/>
              <a:t>Generator</a:t>
            </a:r>
            <a:r>
              <a:rPr lang="ru-RU" dirty="0"/>
              <a:t> обучается на основе обратной связи, получаемой от классификации </a:t>
            </a:r>
            <a:r>
              <a:rPr lang="en-US" dirty="0"/>
              <a:t>Discriminator</a:t>
            </a:r>
            <a:r>
              <a:rPr lang="ru-RU" dirty="0"/>
              <a:t>. Цель </a:t>
            </a:r>
            <a:r>
              <a:rPr lang="en-US" dirty="0"/>
              <a:t>Discriminator</a:t>
            </a:r>
            <a:r>
              <a:rPr lang="ru-RU" dirty="0"/>
              <a:t> — определить, является ли конкретный пример реальным (из обучающего набора данных) или поддельным (созданным Генератором). Соответственно, каждый раз, когда Дискриминатор обманом классифицирует поддельное изображение как реальное, Генератор понимает, что он сделал что-то хорошо. И наоборот, каждый раз, когда Дискриминатор правильно отклоняет созданное Генератором изображение как поддельное, Генератор получает необходимую обратную связь для улучшения своей работы.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35136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0C5EA-8EDE-FFC0-41B7-E585AA38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Генератор и дискриминатор</a:t>
            </a:r>
            <a:endParaRPr lang="ru-KZ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7017B0-C405-B210-22AE-96FD4C916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396" y="2482430"/>
            <a:ext cx="9329060" cy="32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29C33-F021-2C86-1AD1-1CDF2943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074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Схема </a:t>
            </a:r>
            <a:r>
              <a:rPr lang="ru-RU" dirty="0" err="1">
                <a:solidFill>
                  <a:srgbClr val="FFC000"/>
                </a:solidFill>
              </a:rPr>
              <a:t>генеративно</a:t>
            </a:r>
            <a:r>
              <a:rPr lang="ru-RU" dirty="0">
                <a:solidFill>
                  <a:srgbClr val="FFC000"/>
                </a:solidFill>
              </a:rPr>
              <a:t>-состязательных нейронных сетей</a:t>
            </a:r>
            <a:endParaRPr lang="ru-KZ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7905-D62C-DCCA-45AE-F4241999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20528"/>
            <a:ext cx="11029615" cy="1113210"/>
          </a:xfrm>
        </p:spPr>
        <p:txBody>
          <a:bodyPr/>
          <a:lstStyle/>
          <a:p>
            <a:r>
              <a:rPr lang="ru-RU" dirty="0"/>
              <a:t>Теперь, когда у вас есть общее представление о GAN и составляющих их сетях, давайте подробнее рассмотрим систему в действии. Представьте, что наша цель — научить GAN создавать реалистично выглядящие рукописные цифры. Данная схема представлена на рисунке.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27098F-EEDF-1659-AF04-24A1713B8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209" y="2912440"/>
            <a:ext cx="6245582" cy="38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3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1F6ED-E549-F25B-29AE-E49A3D120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1204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Схема </a:t>
            </a:r>
            <a:r>
              <a:rPr lang="ru-RU" dirty="0" err="1">
                <a:solidFill>
                  <a:srgbClr val="FFC000"/>
                </a:solidFill>
              </a:rPr>
              <a:t>генеративно</a:t>
            </a:r>
            <a:r>
              <a:rPr lang="ru-RU" dirty="0">
                <a:solidFill>
                  <a:srgbClr val="FFC000"/>
                </a:solidFill>
              </a:rPr>
              <a:t>-состязательных нейронных сетей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4B77C-DF16-B3BD-C429-3EC39C3A3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44594"/>
            <a:ext cx="11029615" cy="4593528"/>
          </a:xfrm>
        </p:spPr>
        <p:txBody>
          <a:bodyPr>
            <a:normAutofit fontScale="85000" lnSpcReduction="20000"/>
          </a:bodyPr>
          <a:lstStyle/>
          <a:p>
            <a:r>
              <a:rPr lang="kk-KZ" dirty="0"/>
              <a:t>Данная схема представлена следующими элементами:</a:t>
            </a:r>
          </a:p>
          <a:p>
            <a:r>
              <a:rPr lang="ru-RU" dirty="0"/>
              <a:t>Тренировочный датасет — это набор реальных примеров, которые мы хотим, чтобы генератор научился имитировать с почти идеальным качеством. В данном случае набор данных состоит из изображений рукописных цифр. Этот набор данных служит входными данными (x) для сети дискриминатора.</a:t>
            </a:r>
          </a:p>
          <a:p>
            <a:r>
              <a:rPr lang="ru-RU" dirty="0"/>
              <a:t>Вектор случайного шума — исходный входной сигнал (z) для сети генератора. Этот входной сигнал представляет собой вектор случайных чисел, который генератор использует в качестве отправной точки для синтеза фиктивных примеров.</a:t>
            </a:r>
          </a:p>
          <a:p>
            <a:r>
              <a:rPr lang="ru-RU" dirty="0"/>
              <a:t>Генераторная сеть — генератор принимает на вход вектор случайных чисел (z) и выдает фиктивные примеры (x*). Его цель — сделать создаваемые им фиктивные примеры неотличимыми от реальных примеров в обучающем наборе данных.</a:t>
            </a:r>
          </a:p>
          <a:p>
            <a:r>
              <a:rPr lang="ru-RU" dirty="0" err="1"/>
              <a:t>Дискриминаторная</a:t>
            </a:r>
            <a:r>
              <a:rPr lang="ru-RU" dirty="0"/>
              <a:t> сеть — Дискриминатор принимает на вход либо реальный пример (x) из обучающего набора, либо фиктивный пример (x*), созданный генератором. Для каждого примера Дискриминатор определяет и выдает вероятность того, что пример является реальным.</a:t>
            </a:r>
          </a:p>
          <a:p>
            <a:r>
              <a:rPr lang="ru-RU" dirty="0"/>
              <a:t>Итеративное обучение/настройка — для каждого из предсказаний дискриминатора мы определяем, насколько оно хорошо (аналогично тому, как мы бы делали это для обычного классификатора), и используем результаты для итеративной настройки сетей дискриминатора и генератора с помощью обратного распространения ошибки:</a:t>
            </a:r>
          </a:p>
          <a:p>
            <a:r>
              <a:rPr lang="ru-RU" dirty="0"/>
              <a:t>– Веса и смещения дискриминатора обновляются для максимизации точности классификации (максимизация вероятности правильного предсказания: x как реальное число, а x* как поддельное). </a:t>
            </a:r>
          </a:p>
          <a:p>
            <a:r>
              <a:rPr lang="ru-RU" dirty="0"/>
              <a:t>– Веса и смещения генератора обновляются для максимизации вероятности того, что дискриминатор ошибочно классифицирует x* как реальное число.</a:t>
            </a:r>
          </a:p>
        </p:txBody>
      </p:sp>
    </p:spTree>
    <p:extLst>
      <p:ext uri="{BB962C8B-B14F-4D97-AF65-F5344CB8AC3E}">
        <p14:creationId xmlns:p14="http://schemas.microsoft.com/office/powerpoint/2010/main" val="2001737038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708</TotalTime>
  <Words>1498</Words>
  <Application>Microsoft Office PowerPoint</Application>
  <PresentationFormat>Широкоэкранный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Corbel</vt:lpstr>
      <vt:lpstr>Gill Sans MT</vt:lpstr>
      <vt:lpstr>Times New Roman</vt:lpstr>
      <vt:lpstr>Wingdings 2</vt:lpstr>
      <vt:lpstr>Дивиденд</vt:lpstr>
      <vt:lpstr>Лекция 1</vt:lpstr>
      <vt:lpstr>Генеративно-состязательные нейронные сети</vt:lpstr>
      <vt:lpstr>Генеративно-состязательные нейронные сети</vt:lpstr>
      <vt:lpstr>Генеративно-состязательные нейронные сети</vt:lpstr>
      <vt:lpstr>Основы генеративно-состязательных нейронных сетей</vt:lpstr>
      <vt:lpstr>Основы генеративно-состязательных нейронных сетей</vt:lpstr>
      <vt:lpstr>Генератор и дискриминатор</vt:lpstr>
      <vt:lpstr>Схема генеративно-состязательных нейронных сетей</vt:lpstr>
      <vt:lpstr>Схема генеративно-состязательных нейронных сетей</vt:lpstr>
      <vt:lpstr>Схема генеративно-состязательных нейронных сетей</vt:lpstr>
      <vt:lpstr>Схема генеративно-состязательных нейронных сетей</vt:lpstr>
      <vt:lpstr>Схема генеративно-состязательных нейронных сетей</vt:lpstr>
      <vt:lpstr>Обучение GAN</vt:lpstr>
      <vt:lpstr>Значимость GAN</vt:lpstr>
      <vt:lpstr>Изображения GAN</vt:lpstr>
      <vt:lpstr>Изображения GAN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WEB APPLICATION VULNERABILITIES USING MACHINE LEARNING METHODS</dc:title>
  <dc:creator>Владислав Карюкин</dc:creator>
  <cp:lastModifiedBy>Владислав Карюкин</cp:lastModifiedBy>
  <cp:revision>30</cp:revision>
  <dcterms:created xsi:type="dcterms:W3CDTF">2023-08-13T17:19:25Z</dcterms:created>
  <dcterms:modified xsi:type="dcterms:W3CDTF">2026-01-29T20:16:56Z</dcterms:modified>
</cp:coreProperties>
</file>